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8" d="100"/>
          <a:sy n="98" d="100"/>
        </p:scale>
        <p:origin x="1018" y="10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548AE34-2B7A-49B2-BBA4-309DC2F0A613}" type="datetimeFigureOut">
              <a:rPr kumimoji="1" lang="ja-JP" altLang="en-US" smtClean="0"/>
              <a:t>2025/11/21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5FEB1FA-DB9B-4BC3-AFB3-0B3200B88992}" type="slidenum">
              <a:rPr kumimoji="1" lang="ja-JP" altLang="en-US" smtClean="0"/>
              <a:t>‹#›</a:t>
            </a:fld>
            <a:endParaRPr kumimoji="1" lang="ja-JP" altLang="en-US"/>
          </a:p>
        </p:txBody>
      </p:sp>
    </p:spTree>
    <p:extLst>
      <p:ext uri="{BB962C8B-B14F-4D97-AF65-F5344CB8AC3E}">
        <p14:creationId xmlns:p14="http://schemas.microsoft.com/office/powerpoint/2010/main" val="17271499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548AE34-2B7A-49B2-BBA4-309DC2F0A613}" type="datetimeFigureOut">
              <a:rPr kumimoji="1" lang="ja-JP" altLang="en-US" smtClean="0"/>
              <a:t>2025/11/21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5FEB1FA-DB9B-4BC3-AFB3-0B3200B88992}" type="slidenum">
              <a:rPr kumimoji="1" lang="ja-JP" altLang="en-US" smtClean="0"/>
              <a:t>‹#›</a:t>
            </a:fld>
            <a:endParaRPr kumimoji="1" lang="ja-JP" altLang="en-US"/>
          </a:p>
        </p:txBody>
      </p:sp>
    </p:spTree>
    <p:extLst>
      <p:ext uri="{BB962C8B-B14F-4D97-AF65-F5344CB8AC3E}">
        <p14:creationId xmlns:p14="http://schemas.microsoft.com/office/powerpoint/2010/main" val="2075690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548AE34-2B7A-49B2-BBA4-309DC2F0A613}" type="datetimeFigureOut">
              <a:rPr kumimoji="1" lang="ja-JP" altLang="en-US" smtClean="0"/>
              <a:t>2025/11/21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5FEB1FA-DB9B-4BC3-AFB3-0B3200B88992}" type="slidenum">
              <a:rPr kumimoji="1" lang="ja-JP" altLang="en-US" smtClean="0"/>
              <a:t>‹#›</a:t>
            </a:fld>
            <a:endParaRPr kumimoji="1" lang="ja-JP" altLang="en-US"/>
          </a:p>
        </p:txBody>
      </p:sp>
    </p:spTree>
    <p:extLst>
      <p:ext uri="{BB962C8B-B14F-4D97-AF65-F5344CB8AC3E}">
        <p14:creationId xmlns:p14="http://schemas.microsoft.com/office/powerpoint/2010/main" val="3666215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548AE34-2B7A-49B2-BBA4-309DC2F0A613}" type="datetimeFigureOut">
              <a:rPr kumimoji="1" lang="ja-JP" altLang="en-US" smtClean="0"/>
              <a:t>2025/11/21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5FEB1FA-DB9B-4BC3-AFB3-0B3200B88992}" type="slidenum">
              <a:rPr kumimoji="1" lang="ja-JP" altLang="en-US" smtClean="0"/>
              <a:t>‹#›</a:t>
            </a:fld>
            <a:endParaRPr kumimoji="1" lang="ja-JP" altLang="en-US"/>
          </a:p>
        </p:txBody>
      </p:sp>
    </p:spTree>
    <p:extLst>
      <p:ext uri="{BB962C8B-B14F-4D97-AF65-F5344CB8AC3E}">
        <p14:creationId xmlns:p14="http://schemas.microsoft.com/office/powerpoint/2010/main" val="3337982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5548AE34-2B7A-49B2-BBA4-309DC2F0A613}" type="datetimeFigureOut">
              <a:rPr kumimoji="1" lang="ja-JP" altLang="en-US" smtClean="0"/>
              <a:t>2025/11/21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5FEB1FA-DB9B-4BC3-AFB3-0B3200B88992}" type="slidenum">
              <a:rPr kumimoji="1" lang="ja-JP" altLang="en-US" smtClean="0"/>
              <a:t>‹#›</a:t>
            </a:fld>
            <a:endParaRPr kumimoji="1" lang="ja-JP" altLang="en-US"/>
          </a:p>
        </p:txBody>
      </p:sp>
    </p:spTree>
    <p:extLst>
      <p:ext uri="{BB962C8B-B14F-4D97-AF65-F5344CB8AC3E}">
        <p14:creationId xmlns:p14="http://schemas.microsoft.com/office/powerpoint/2010/main" val="13738915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5548AE34-2B7A-49B2-BBA4-309DC2F0A613}" type="datetimeFigureOut">
              <a:rPr kumimoji="1" lang="ja-JP" altLang="en-US" smtClean="0"/>
              <a:t>2025/11/21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5FEB1FA-DB9B-4BC3-AFB3-0B3200B88992}" type="slidenum">
              <a:rPr kumimoji="1" lang="ja-JP" altLang="en-US" smtClean="0"/>
              <a:t>‹#›</a:t>
            </a:fld>
            <a:endParaRPr kumimoji="1" lang="ja-JP" altLang="en-US"/>
          </a:p>
        </p:txBody>
      </p:sp>
    </p:spTree>
    <p:extLst>
      <p:ext uri="{BB962C8B-B14F-4D97-AF65-F5344CB8AC3E}">
        <p14:creationId xmlns:p14="http://schemas.microsoft.com/office/powerpoint/2010/main" val="2458998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5548AE34-2B7A-49B2-BBA4-309DC2F0A613}" type="datetimeFigureOut">
              <a:rPr kumimoji="1" lang="ja-JP" altLang="en-US" smtClean="0"/>
              <a:t>2025/11/21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5FEB1FA-DB9B-4BC3-AFB3-0B3200B88992}" type="slidenum">
              <a:rPr kumimoji="1" lang="ja-JP" altLang="en-US" smtClean="0"/>
              <a:t>‹#›</a:t>
            </a:fld>
            <a:endParaRPr kumimoji="1" lang="ja-JP" altLang="en-US"/>
          </a:p>
        </p:txBody>
      </p:sp>
    </p:spTree>
    <p:extLst>
      <p:ext uri="{BB962C8B-B14F-4D97-AF65-F5344CB8AC3E}">
        <p14:creationId xmlns:p14="http://schemas.microsoft.com/office/powerpoint/2010/main" val="700880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5548AE34-2B7A-49B2-BBA4-309DC2F0A613}" type="datetimeFigureOut">
              <a:rPr kumimoji="1" lang="ja-JP" altLang="en-US" smtClean="0"/>
              <a:t>2025/11/21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5FEB1FA-DB9B-4BC3-AFB3-0B3200B88992}" type="slidenum">
              <a:rPr kumimoji="1" lang="ja-JP" altLang="en-US" smtClean="0"/>
              <a:t>‹#›</a:t>
            </a:fld>
            <a:endParaRPr kumimoji="1" lang="ja-JP" altLang="en-US"/>
          </a:p>
        </p:txBody>
      </p:sp>
    </p:spTree>
    <p:extLst>
      <p:ext uri="{BB962C8B-B14F-4D97-AF65-F5344CB8AC3E}">
        <p14:creationId xmlns:p14="http://schemas.microsoft.com/office/powerpoint/2010/main" val="3895419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548AE34-2B7A-49B2-BBA4-309DC2F0A613}" type="datetimeFigureOut">
              <a:rPr kumimoji="1" lang="ja-JP" altLang="en-US" smtClean="0"/>
              <a:t>2025/11/21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5FEB1FA-DB9B-4BC3-AFB3-0B3200B88992}" type="slidenum">
              <a:rPr kumimoji="1" lang="ja-JP" altLang="en-US" smtClean="0"/>
              <a:t>‹#›</a:t>
            </a:fld>
            <a:endParaRPr kumimoji="1" lang="ja-JP" altLang="en-US"/>
          </a:p>
        </p:txBody>
      </p:sp>
    </p:spTree>
    <p:extLst>
      <p:ext uri="{BB962C8B-B14F-4D97-AF65-F5344CB8AC3E}">
        <p14:creationId xmlns:p14="http://schemas.microsoft.com/office/powerpoint/2010/main" val="3752835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548AE34-2B7A-49B2-BBA4-309DC2F0A613}" type="datetimeFigureOut">
              <a:rPr kumimoji="1" lang="ja-JP" altLang="en-US" smtClean="0"/>
              <a:t>2025/11/21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5FEB1FA-DB9B-4BC3-AFB3-0B3200B88992}" type="slidenum">
              <a:rPr kumimoji="1" lang="ja-JP" altLang="en-US" smtClean="0"/>
              <a:t>‹#›</a:t>
            </a:fld>
            <a:endParaRPr kumimoji="1" lang="ja-JP" altLang="en-US"/>
          </a:p>
        </p:txBody>
      </p:sp>
    </p:spTree>
    <p:extLst>
      <p:ext uri="{BB962C8B-B14F-4D97-AF65-F5344CB8AC3E}">
        <p14:creationId xmlns:p14="http://schemas.microsoft.com/office/powerpoint/2010/main" val="1937369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548AE34-2B7A-49B2-BBA4-309DC2F0A613}" type="datetimeFigureOut">
              <a:rPr kumimoji="1" lang="ja-JP" altLang="en-US" smtClean="0"/>
              <a:t>2025/11/21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5FEB1FA-DB9B-4BC3-AFB3-0B3200B88992}" type="slidenum">
              <a:rPr kumimoji="1" lang="ja-JP" altLang="en-US" smtClean="0"/>
              <a:t>‹#›</a:t>
            </a:fld>
            <a:endParaRPr kumimoji="1" lang="ja-JP" altLang="en-US"/>
          </a:p>
        </p:txBody>
      </p:sp>
    </p:spTree>
    <p:extLst>
      <p:ext uri="{BB962C8B-B14F-4D97-AF65-F5344CB8AC3E}">
        <p14:creationId xmlns:p14="http://schemas.microsoft.com/office/powerpoint/2010/main" val="805219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48AE34-2B7A-49B2-BBA4-309DC2F0A613}" type="datetimeFigureOut">
              <a:rPr kumimoji="1" lang="ja-JP" altLang="en-US" smtClean="0"/>
              <a:t>2025/11/21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FEB1FA-DB9B-4BC3-AFB3-0B3200B88992}" type="slidenum">
              <a:rPr kumimoji="1" lang="ja-JP" altLang="en-US" smtClean="0"/>
              <a:t>‹#›</a:t>
            </a:fld>
            <a:endParaRPr kumimoji="1" lang="ja-JP" altLang="en-US"/>
          </a:p>
        </p:txBody>
      </p:sp>
    </p:spTree>
    <p:extLst>
      <p:ext uri="{BB962C8B-B14F-4D97-AF65-F5344CB8AC3E}">
        <p14:creationId xmlns:p14="http://schemas.microsoft.com/office/powerpoint/2010/main" val="2146574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p:cNvGraphicFramePr>
            <a:graphicFrameLocks noGrp="1"/>
          </p:cNvGraphicFramePr>
          <p:nvPr>
            <p:extLst>
              <p:ext uri="{D42A27DB-BD31-4B8C-83A1-F6EECF244321}">
                <p14:modId xmlns:p14="http://schemas.microsoft.com/office/powerpoint/2010/main" val="1155307500"/>
              </p:ext>
            </p:extLst>
          </p:nvPr>
        </p:nvGraphicFramePr>
        <p:xfrm>
          <a:off x="0" y="0"/>
          <a:ext cx="9144000" cy="6857999"/>
        </p:xfrm>
        <a:graphic>
          <a:graphicData uri="http://schemas.openxmlformats.org/drawingml/2006/table">
            <a:tbl>
              <a:tblPr firstRow="1" bandRow="1">
                <a:tableStyleId>{5C22544A-7EE6-4342-B048-85BDC9FD1C3A}</a:tableStyleId>
              </a:tblPr>
              <a:tblGrid>
                <a:gridCol w="1691680">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gridCol w="1296144">
                  <a:extLst>
                    <a:ext uri="{9D8B030D-6E8A-4147-A177-3AD203B41FA5}">
                      <a16:colId xmlns:a16="http://schemas.microsoft.com/office/drawing/2014/main" val="3091108937"/>
                    </a:ext>
                  </a:extLst>
                </a:gridCol>
                <a:gridCol w="974488">
                  <a:extLst>
                    <a:ext uri="{9D8B030D-6E8A-4147-A177-3AD203B41FA5}">
                      <a16:colId xmlns:a16="http://schemas.microsoft.com/office/drawing/2014/main" val="2198777021"/>
                    </a:ext>
                  </a:extLst>
                </a:gridCol>
                <a:gridCol w="693528">
                  <a:extLst>
                    <a:ext uri="{9D8B030D-6E8A-4147-A177-3AD203B41FA5}">
                      <a16:colId xmlns:a16="http://schemas.microsoft.com/office/drawing/2014/main" val="20002"/>
                    </a:ext>
                  </a:extLst>
                </a:gridCol>
                <a:gridCol w="933795">
                  <a:extLst>
                    <a:ext uri="{9D8B030D-6E8A-4147-A177-3AD203B41FA5}">
                      <a16:colId xmlns:a16="http://schemas.microsoft.com/office/drawing/2014/main" val="2480660165"/>
                    </a:ext>
                  </a:extLst>
                </a:gridCol>
                <a:gridCol w="206501">
                  <a:extLst>
                    <a:ext uri="{9D8B030D-6E8A-4147-A177-3AD203B41FA5}">
                      <a16:colId xmlns:a16="http://schemas.microsoft.com/office/drawing/2014/main" val="20003"/>
                    </a:ext>
                  </a:extLst>
                </a:gridCol>
                <a:gridCol w="2195736">
                  <a:extLst>
                    <a:ext uri="{9D8B030D-6E8A-4147-A177-3AD203B41FA5}">
                      <a16:colId xmlns:a16="http://schemas.microsoft.com/office/drawing/2014/main" val="3279954095"/>
                    </a:ext>
                  </a:extLst>
                </a:gridCol>
              </a:tblGrid>
              <a:tr h="1581855">
                <a:tc gridSpan="8">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800" b="1" dirty="0"/>
                        <a:t>　</a:t>
                      </a:r>
                      <a:r>
                        <a:rPr kumimoji="1" lang="ja-JP" altLang="en-US" sz="2800" b="1" kern="1200" dirty="0">
                          <a:solidFill>
                            <a:schemeClr val="lt1"/>
                          </a:solidFill>
                          <a:effectLst/>
                        </a:rPr>
                        <a:t>第</a:t>
                      </a:r>
                      <a:r>
                        <a:rPr kumimoji="1" lang="en-US" altLang="ja-JP" sz="2800" b="1" kern="1200" dirty="0">
                          <a:solidFill>
                            <a:schemeClr val="lt1"/>
                          </a:solidFill>
                          <a:effectLst/>
                        </a:rPr>
                        <a:t>28</a:t>
                      </a:r>
                      <a:r>
                        <a:rPr kumimoji="1" lang="ja-JP" altLang="en-US" sz="2800" b="1" kern="1200" dirty="0">
                          <a:solidFill>
                            <a:schemeClr val="lt1"/>
                          </a:solidFill>
                          <a:effectLst/>
                        </a:rPr>
                        <a:t>回日本腎不全看護学会学術集会・総会</a:t>
                      </a:r>
                      <a:endParaRPr kumimoji="1" lang="en-US" altLang="ja-JP" sz="2800" b="1" dirty="0"/>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800" b="1" dirty="0"/>
                        <a:t>　</a:t>
                      </a:r>
                      <a:r>
                        <a:rPr kumimoji="1" lang="ja-JP" altLang="en-US" sz="3800" b="1" dirty="0"/>
                        <a:t>交流集会用荷物送付票</a:t>
                      </a:r>
                      <a:r>
                        <a:rPr kumimoji="1" lang="ja-JP" altLang="en-US" sz="2800" b="1" dirty="0"/>
                        <a:t>　時間指定便</a:t>
                      </a:r>
                      <a:endParaRPr kumimoji="1" lang="en-US" altLang="ja-JP" sz="2800" b="1" dirty="0"/>
                    </a:p>
                    <a:p>
                      <a:pPr algn="ctr">
                        <a:lnSpc>
                          <a:spcPct val="100000"/>
                        </a:lnSpc>
                      </a:pPr>
                      <a:r>
                        <a:rPr lang="en-US" altLang="ja-JP" sz="2800" b="1" dirty="0">
                          <a:solidFill>
                            <a:schemeClr val="bg1"/>
                          </a:solidFill>
                        </a:rPr>
                        <a:t>【</a:t>
                      </a:r>
                      <a:r>
                        <a:rPr lang="ja-JP" altLang="en-US" sz="2800" b="1" dirty="0">
                          <a:solidFill>
                            <a:schemeClr val="bg1"/>
                          </a:solidFill>
                        </a:rPr>
                        <a:t>神戸国際会議場　４</a:t>
                      </a:r>
                      <a:r>
                        <a:rPr lang="en-US" altLang="ja-JP" sz="2800" b="1" dirty="0">
                          <a:solidFill>
                            <a:schemeClr val="bg1"/>
                          </a:solidFill>
                        </a:rPr>
                        <a:t>F</a:t>
                      </a:r>
                      <a:r>
                        <a:rPr lang="ja-JP" altLang="en-US" sz="2800" b="1" dirty="0">
                          <a:solidFill>
                            <a:schemeClr val="bg1"/>
                          </a:solidFill>
                        </a:rPr>
                        <a:t>　</a:t>
                      </a:r>
                      <a:r>
                        <a:rPr lang="en-US" altLang="ja-JP" sz="2800" b="1" dirty="0">
                          <a:solidFill>
                            <a:schemeClr val="bg1"/>
                          </a:solidFill>
                        </a:rPr>
                        <a:t>405</a:t>
                      </a:r>
                      <a:r>
                        <a:rPr lang="ja-JP" altLang="en-US" sz="2800" b="1" dirty="0">
                          <a:solidFill>
                            <a:schemeClr val="bg1"/>
                          </a:solidFill>
                        </a:rPr>
                        <a:t>　運営本部 宛</a:t>
                      </a:r>
                      <a:r>
                        <a:rPr lang="en-US" altLang="ja-JP" sz="2800" b="1" dirty="0">
                          <a:solidFill>
                            <a:schemeClr val="bg1"/>
                          </a:solidFill>
                        </a:rPr>
                        <a:t>】</a:t>
                      </a:r>
                      <a:endParaRPr kumimoji="1" lang="en-US" altLang="ja-JP" sz="2800" b="1" baseline="0" dirty="0">
                        <a:solidFill>
                          <a:schemeClr val="bg1"/>
                        </a:solidFill>
                        <a:latin typeface="Meiryo UI" panose="020B0604030504040204" pitchFamily="50" charset="-128"/>
                        <a:ea typeface="Meiryo UI" panose="020B0604030504040204" pitchFamily="50" charset="-128"/>
                      </a:endParaRPr>
                    </a:p>
                  </a:txBody>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644498">
                <a:tc>
                  <a:txBody>
                    <a:bodyPr/>
                    <a:lstStyle/>
                    <a:p>
                      <a:pPr algn="ctr"/>
                      <a:r>
                        <a:rPr kumimoji="1" lang="ja-JP" altLang="en-US" sz="1800" dirty="0"/>
                        <a:t>交流集会番号</a:t>
                      </a:r>
                      <a:endParaRPr kumimoji="1" lang="en-US" altLang="ja-JP" sz="18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800" dirty="0">
                        <a:latin typeface="Meiryo UI" panose="020B0604030504040204" pitchFamily="50" charset="-128"/>
                        <a:ea typeface="Meiryo UI" panose="020B0604030504040204"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dirty="0"/>
                        <a:t>開催日</a:t>
                      </a:r>
                      <a:endParaRPr kumimoji="1" lang="en-US" altLang="ja-JP" sz="1800" dirty="0">
                        <a:latin typeface="Meiryo UI" panose="020B0604030504040204" pitchFamily="50" charset="-128"/>
                        <a:ea typeface="Meiryo UI" panose="020B0604030504040204" pitchFamily="50" charset="-128"/>
                      </a:endParaRPr>
                    </a:p>
                  </a:txBody>
                  <a:tcPr anchor="ct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t>１１／</a:t>
                      </a:r>
                      <a:endParaRPr kumimoji="1" lang="en-US" altLang="ja-JP" sz="1800" dirty="0">
                        <a:latin typeface="Meiryo UI" panose="020B0604030504040204" pitchFamily="50" charset="-128"/>
                        <a:ea typeface="Meiryo UI" panose="020B0604030504040204" pitchFamily="50" charset="-128"/>
                      </a:endParaRPr>
                    </a:p>
                  </a:txBody>
                  <a:tcPr anchor="ctr"/>
                </a:tc>
                <a:tc hMerge="1">
                  <a:txBody>
                    <a:bodyPr/>
                    <a:lstStyle/>
                    <a:p>
                      <a:pPr algn="ctr"/>
                      <a:r>
                        <a:rPr kumimoji="1" lang="ja-JP" altLang="en-US" sz="1800" dirty="0">
                          <a:latin typeface="Meiryo UI" panose="020B0604030504040204" pitchFamily="50" charset="-128"/>
                          <a:ea typeface="Meiryo UI" panose="020B0604030504040204" pitchFamily="50" charset="-128"/>
                        </a:rPr>
                        <a:t>セミナー名</a:t>
                      </a:r>
                    </a:p>
                  </a:txBody>
                  <a:tcPr anchor="ct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t>開催会場</a:t>
                      </a:r>
                      <a:endParaRPr kumimoji="1" lang="en-US" altLang="ja-JP" sz="1800" dirty="0">
                        <a:latin typeface="Meiryo UI" panose="020B0604030504040204" pitchFamily="50" charset="-128"/>
                        <a:ea typeface="Meiryo UI" panose="020B0604030504040204" pitchFamily="50" charset="-128"/>
                      </a:endParaRPr>
                    </a:p>
                  </a:txBody>
                  <a:tcPr anchor="ctr"/>
                </a:tc>
                <a:tc hMerge="1">
                  <a:txBody>
                    <a:bodyPr/>
                    <a:lstStyle/>
                    <a:p>
                      <a:pPr algn="ctr"/>
                      <a:endParaRPr kumimoji="1" lang="ja-JP" altLang="en-US"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dirty="0"/>
                    </a:p>
                  </a:txBody>
                  <a:tcPr anchor="ctr"/>
                </a:tc>
                <a:extLst>
                  <a:ext uri="{0D108BD9-81ED-4DB2-BD59-A6C34878D82A}">
                    <a16:rowId xmlns:a16="http://schemas.microsoft.com/office/drawing/2014/main" val="10001"/>
                  </a:ext>
                </a:extLst>
              </a:tr>
              <a:tr h="606272">
                <a:tc>
                  <a:txBody>
                    <a:bodyPr/>
                    <a:lstStyle/>
                    <a:p>
                      <a:pPr algn="ctr"/>
                      <a:r>
                        <a:rPr kumimoji="1" lang="ja-JP" altLang="en-US" sz="1800" dirty="0"/>
                        <a:t>団体名</a:t>
                      </a:r>
                      <a:endParaRPr kumimoji="1" lang="ja-JP" altLang="en-US" sz="1800" dirty="0">
                        <a:latin typeface="Meiryo UI" panose="020B0604030504040204" pitchFamily="50" charset="-128"/>
                        <a:ea typeface="Meiryo UI" panose="020B0604030504040204" pitchFamily="50" charset="-128"/>
                      </a:endParaRPr>
                    </a:p>
                  </a:txBody>
                  <a:tcPr anchor="ctr"/>
                </a:tc>
                <a:tc gridSpan="3">
                  <a:txBody>
                    <a:bodyPr/>
                    <a:lstStyle/>
                    <a:p>
                      <a:pPr algn="ctr"/>
                      <a:endParaRPr kumimoji="1" lang="ja-JP" altLang="en-US" sz="2400" b="1" dirty="0">
                        <a:latin typeface="Meiryo UI" panose="020B0604030504040204" pitchFamily="50" charset="-128"/>
                        <a:ea typeface="Meiryo UI" panose="020B0604030504040204" pitchFamily="50" charset="-128"/>
                      </a:endParaRPr>
                    </a:p>
                  </a:txBody>
                  <a:tcPr anchor="ctr"/>
                </a:tc>
                <a:tc hMerge="1">
                  <a:txBody>
                    <a:bodyPr/>
                    <a:lstStyle/>
                    <a:p>
                      <a:pPr algn="ctr"/>
                      <a:endParaRPr kumimoji="1" lang="ja-JP" altLang="en-US" sz="2400" b="1" dirty="0">
                        <a:latin typeface="Meiryo UI" panose="020B0604030504040204" pitchFamily="50" charset="-128"/>
                        <a:ea typeface="Meiryo UI" panose="020B0604030504040204" pitchFamily="50" charset="-128"/>
                      </a:endParaRPr>
                    </a:p>
                  </a:txBody>
                  <a:tcPr anchor="ctr"/>
                </a:tc>
                <a:tc hMerge="1">
                  <a:txBody>
                    <a:bodyPr/>
                    <a:lstStyle/>
                    <a:p>
                      <a:pPr algn="ctr"/>
                      <a:endParaRPr kumimoji="1" lang="ja-JP" altLang="en-US" sz="2400" b="1" dirty="0">
                        <a:latin typeface="Meiryo UI" panose="020B0604030504040204" pitchFamily="50" charset="-128"/>
                        <a:ea typeface="Meiryo UI" panose="020B0604030504040204" pitchFamily="50" charset="-128"/>
                      </a:endParaRPr>
                    </a:p>
                  </a:txBody>
                  <a:tcPr anchor="ctr"/>
                </a:tc>
                <a:tc gridSpan="2">
                  <a:txBody>
                    <a:bodyPr/>
                    <a:lstStyle/>
                    <a:p>
                      <a:pPr algn="ctr"/>
                      <a:r>
                        <a:rPr kumimoji="1" lang="ja-JP" altLang="en-US" sz="1800" dirty="0"/>
                        <a:t>ご担当者名</a:t>
                      </a:r>
                      <a:endParaRPr kumimoji="1" lang="ja-JP" altLang="en-US" sz="1800" dirty="0">
                        <a:latin typeface="Meiryo UI" panose="020B0604030504040204" pitchFamily="50" charset="-128"/>
                        <a:ea typeface="Meiryo UI" panose="020B0604030504040204" pitchFamily="50" charset="-128"/>
                      </a:endParaRPr>
                    </a:p>
                  </a:txBody>
                  <a:tcPr anchor="ctr"/>
                </a:tc>
                <a:tc hMerge="1">
                  <a:txBody>
                    <a:bodyPr/>
                    <a:lstStyle/>
                    <a:p>
                      <a:endParaRPr kumimoji="1" lang="ja-JP" altLang="en-US"/>
                    </a:p>
                  </a:txBody>
                  <a:tcPr/>
                </a:tc>
                <a:tc gridSpan="2">
                  <a:txBody>
                    <a:bodyPr/>
                    <a:lstStyle/>
                    <a:p>
                      <a:pPr algn="ctr"/>
                      <a:endParaRPr kumimoji="1" lang="ja-JP" altLang="en-US" b="1" dirty="0">
                        <a:latin typeface="Meiryo UI" panose="020B0604030504040204" pitchFamily="50" charset="-128"/>
                        <a:ea typeface="Meiryo UI" panose="020B0604030504040204" pitchFamily="50" charset="-128"/>
                      </a:endParaRPr>
                    </a:p>
                  </a:txBody>
                  <a:tcPr anchor="ctr"/>
                </a:tc>
                <a:tc hMerge="1">
                  <a:txBody>
                    <a:bodyPr/>
                    <a:lstStyle/>
                    <a:p>
                      <a:endParaRPr kumimoji="1" lang="ja-JP" altLang="en-US"/>
                    </a:p>
                  </a:txBody>
                  <a:tcPr/>
                </a:tc>
                <a:extLst>
                  <a:ext uri="{0D108BD9-81ED-4DB2-BD59-A6C34878D82A}">
                    <a16:rowId xmlns:a16="http://schemas.microsoft.com/office/drawing/2014/main" val="10002"/>
                  </a:ext>
                </a:extLst>
              </a:tr>
              <a:tr h="951110">
                <a:tc>
                  <a:txBody>
                    <a:bodyPr/>
                    <a:lstStyle/>
                    <a:p>
                      <a:pPr algn="ctr"/>
                      <a:r>
                        <a:rPr kumimoji="1" lang="ja-JP" altLang="en-US" sz="1800" dirty="0"/>
                        <a:t>着荷日時</a:t>
                      </a:r>
                      <a:endParaRPr kumimoji="1" lang="ja-JP" altLang="en-US" sz="1800" dirty="0">
                        <a:latin typeface="Meiryo UI" panose="020B0604030504040204" pitchFamily="50" charset="-128"/>
                        <a:ea typeface="Meiryo UI" panose="020B0604030504040204" pitchFamily="50" charset="-128"/>
                      </a:endParaRPr>
                    </a:p>
                  </a:txBody>
                  <a:tcPr anchor="ctr"/>
                </a:tc>
                <a:tc gridSpan="7">
                  <a:txBody>
                    <a:bodyPr/>
                    <a:lstStyle/>
                    <a:p>
                      <a:pPr algn="ctr"/>
                      <a:r>
                        <a:rPr kumimoji="1" lang="en-US" altLang="ja-JP" sz="2400" b="1" baseline="0" dirty="0"/>
                        <a:t>2025</a:t>
                      </a:r>
                      <a:r>
                        <a:rPr kumimoji="1" lang="ja-JP" altLang="en-US" sz="2400" b="1" baseline="0" dirty="0"/>
                        <a:t>年</a:t>
                      </a:r>
                      <a:r>
                        <a:rPr kumimoji="1" lang="en-US" altLang="ja-JP" sz="2400" b="1" baseline="0" dirty="0"/>
                        <a:t>11</a:t>
                      </a:r>
                      <a:r>
                        <a:rPr kumimoji="1" lang="ja-JP" altLang="en-US" sz="2400" b="1" baseline="0" dirty="0"/>
                        <a:t>月</a:t>
                      </a:r>
                      <a:r>
                        <a:rPr kumimoji="1" lang="en-US" altLang="ja-JP" sz="2400" b="1" baseline="0" dirty="0"/>
                        <a:t>28</a:t>
                      </a:r>
                      <a:r>
                        <a:rPr kumimoji="1" lang="ja-JP" altLang="en-US" sz="2400" b="1" baseline="0" dirty="0"/>
                        <a:t>日（金）午前着</a:t>
                      </a:r>
                      <a:endParaRPr kumimoji="1" lang="ja-JP" altLang="en-US" sz="2400" b="1" baseline="0" dirty="0">
                        <a:latin typeface="Meiryo UI" panose="020B0604030504040204" pitchFamily="50" charset="-128"/>
                        <a:ea typeface="Meiryo UI" panose="020B0604030504040204" pitchFamily="50" charset="-128"/>
                      </a:endParaRPr>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3"/>
                  </a:ext>
                </a:extLst>
              </a:tr>
              <a:tr h="612902">
                <a:tc>
                  <a:txBody>
                    <a:bodyPr/>
                    <a:lstStyle/>
                    <a:p>
                      <a:pPr algn="ctr"/>
                      <a:r>
                        <a:rPr kumimoji="1" lang="ja-JP" altLang="en-US" sz="1800" dirty="0"/>
                        <a:t>内容物</a:t>
                      </a:r>
                      <a:endParaRPr kumimoji="1" lang="ja-JP" altLang="en-US" sz="1800" dirty="0">
                        <a:latin typeface="Meiryo UI" panose="020B0604030504040204" pitchFamily="50" charset="-128"/>
                        <a:ea typeface="Meiryo UI" panose="020B0604030504040204" pitchFamily="50" charset="-128"/>
                      </a:endParaRPr>
                    </a:p>
                  </a:txBody>
                  <a:tcPr anchor="ctr"/>
                </a:tc>
                <a:tc gridSpan="7">
                  <a:txBody>
                    <a:bodyPr/>
                    <a:lstStyle/>
                    <a:p>
                      <a:pPr algn="ctr"/>
                      <a:endParaRPr kumimoji="1" lang="zh-CN" altLang="en-US" sz="2000" b="1" dirty="0">
                        <a:latin typeface="Meiryo UI" panose="020B0604030504040204" pitchFamily="50" charset="-128"/>
                        <a:ea typeface="Meiryo UI" panose="020B0604030504040204" pitchFamily="50" charset="-128"/>
                      </a:endParaRP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ctr"/>
                      <a:endParaRPr kumimoji="1" lang="zh-CN" altLang="en-US" sz="2400" b="1" dirty="0">
                        <a:latin typeface="Meiryo UI" panose="020B0604030504040204" pitchFamily="50" charset="-128"/>
                        <a:ea typeface="Meiryo UI" panose="020B0604030504040204" pitchFamily="50" charset="-128"/>
                      </a:endParaRPr>
                    </a:p>
                  </a:txBody>
                  <a:tcPr anchor="ctr"/>
                </a:tc>
                <a:tc hMerge="1">
                  <a:txBody>
                    <a:bodyPr/>
                    <a:lstStyle/>
                    <a:p>
                      <a:endParaRPr kumimoji="1" lang="ja-JP" altLang="en-US"/>
                    </a:p>
                  </a:txBody>
                  <a:tcPr/>
                </a:tc>
                <a:extLst>
                  <a:ext uri="{0D108BD9-81ED-4DB2-BD59-A6C34878D82A}">
                    <a16:rowId xmlns:a16="http://schemas.microsoft.com/office/drawing/2014/main" val="10004"/>
                  </a:ext>
                </a:extLst>
              </a:tr>
              <a:tr h="612902">
                <a:tc>
                  <a:txBody>
                    <a:bodyPr/>
                    <a:lstStyle/>
                    <a:p>
                      <a:pPr algn="ctr"/>
                      <a:r>
                        <a:rPr kumimoji="1" lang="ja-JP" altLang="en-US" sz="1600" dirty="0"/>
                        <a:t>備　考</a:t>
                      </a:r>
                      <a:endParaRPr kumimoji="1" lang="en-US" altLang="ja-JP" sz="1600" dirty="0">
                        <a:latin typeface="Meiryo UI" panose="020B0604030504040204" pitchFamily="50" charset="-128"/>
                        <a:ea typeface="Meiryo UI" panose="020B0604030504040204" pitchFamily="50" charset="-128"/>
                      </a:endParaRPr>
                    </a:p>
                  </a:txBody>
                  <a:tcPr anchor="ctr"/>
                </a:tc>
                <a:tc gridSpan="5">
                  <a:txBody>
                    <a:bodyPr/>
                    <a:lstStyle/>
                    <a:p>
                      <a:pPr algn="ctr"/>
                      <a:endParaRPr kumimoji="1" lang="ja-JP" altLang="en-US" b="1" dirty="0">
                        <a:latin typeface="Meiryo UI" panose="020B0604030504040204" pitchFamily="50" charset="-128"/>
                        <a:ea typeface="Meiryo UI" panose="020B0604030504040204" pitchFamily="50" charset="-128"/>
                      </a:endParaRP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2" gridSpan="2">
                  <a:txBody>
                    <a:bodyPr/>
                    <a:lstStyle/>
                    <a:p>
                      <a:r>
                        <a:rPr kumimoji="1" lang="ja-JP" altLang="en-US" sz="2400" dirty="0"/>
                        <a:t>個口数</a:t>
                      </a:r>
                    </a:p>
                    <a:p>
                      <a:pPr>
                        <a:lnSpc>
                          <a:spcPts val="4080"/>
                        </a:lnSpc>
                      </a:pPr>
                      <a:endParaRPr kumimoji="1" lang="en-US" altLang="ja-JP" sz="4400" dirty="0"/>
                    </a:p>
                    <a:p>
                      <a:pPr algn="r"/>
                      <a:endParaRPr kumimoji="1" lang="en-US" altLang="ja-JP" sz="2800" dirty="0"/>
                    </a:p>
                    <a:p>
                      <a:pPr algn="r"/>
                      <a:r>
                        <a:rPr kumimoji="1" lang="ja-JP" altLang="en-US" sz="2800" dirty="0"/>
                        <a:t>個</a:t>
                      </a:r>
                      <a:endParaRPr kumimoji="1" lang="ja-JP" altLang="en-US" sz="2800" dirty="0">
                        <a:latin typeface="Meiryo UI" panose="020B0604030504040204" pitchFamily="50" charset="-128"/>
                        <a:ea typeface="Meiryo UI" panose="020B0604030504040204" pitchFamily="50" charset="-128"/>
                      </a:endParaRPr>
                    </a:p>
                  </a:txBody>
                  <a:tcPr/>
                </a:tc>
                <a:tc rowSpan="2" hMerge="1">
                  <a:txBody>
                    <a:bodyPr/>
                    <a:lstStyle/>
                    <a:p>
                      <a:endParaRPr kumimoji="1" lang="ja-JP" altLang="en-US"/>
                    </a:p>
                  </a:txBody>
                  <a:tcPr/>
                </a:tc>
                <a:extLst>
                  <a:ext uri="{0D108BD9-81ED-4DB2-BD59-A6C34878D82A}">
                    <a16:rowId xmlns:a16="http://schemas.microsoft.com/office/drawing/2014/main" val="10005"/>
                  </a:ext>
                </a:extLst>
              </a:tr>
              <a:tr h="1848460">
                <a:tc gridSpan="6">
                  <a:txBody>
                    <a:bodyPr/>
                    <a:lstStyle/>
                    <a:p>
                      <a:r>
                        <a:rPr kumimoji="1" lang="en-US" altLang="ja-JP" sz="1200" dirty="0"/>
                        <a:t>※</a:t>
                      </a:r>
                      <a:r>
                        <a:rPr kumimoji="1" lang="ja-JP" altLang="en-US" sz="1200" dirty="0"/>
                        <a:t>こちらの荷物票</a:t>
                      </a:r>
                      <a:r>
                        <a:rPr kumimoji="1" lang="en-US" altLang="ja-JP" sz="1200" dirty="0"/>
                        <a:t>(</a:t>
                      </a:r>
                      <a:r>
                        <a:rPr kumimoji="1" lang="ja-JP" altLang="en-US" sz="1200" dirty="0"/>
                        <a:t>カラー印刷</a:t>
                      </a:r>
                      <a:r>
                        <a:rPr kumimoji="1" lang="en-US" altLang="ja-JP" sz="1200" dirty="0"/>
                        <a:t>)</a:t>
                      </a:r>
                      <a:r>
                        <a:rPr kumimoji="1" lang="ja-JP" altLang="en-US" sz="1200" dirty="0"/>
                        <a:t>にご記入の上、必ずお荷物の側面に貼ってご発送ください。</a:t>
                      </a:r>
                    </a:p>
                    <a:p>
                      <a:r>
                        <a:rPr kumimoji="1" lang="en-US" altLang="ja-JP" sz="1200" dirty="0"/>
                        <a:t>※</a:t>
                      </a:r>
                      <a:r>
                        <a:rPr kumimoji="1" lang="ja-JP" altLang="en-US" sz="1200" dirty="0"/>
                        <a:t>複数送付の場合は本状をカラーコピーしてご使用ください。</a:t>
                      </a:r>
                    </a:p>
                    <a:p>
                      <a:r>
                        <a:rPr kumimoji="1" lang="en-US" altLang="ja-JP" sz="1200" dirty="0"/>
                        <a:t>※</a:t>
                      </a:r>
                      <a:r>
                        <a:rPr kumimoji="1" lang="ja-JP" altLang="en-US" sz="1200" dirty="0"/>
                        <a:t>必ず時間指定便にて下記会場宛にご送付ください。</a:t>
                      </a:r>
                      <a:endParaRPr kumimoji="1" lang="ja-JP" altLang="en-US" sz="1200" u="sng" dirty="0"/>
                    </a:p>
                    <a:p>
                      <a:r>
                        <a:rPr kumimoji="1" lang="en-US" altLang="ja-JP" sz="1200" b="1" dirty="0"/>
                        <a:t>※</a:t>
                      </a:r>
                      <a:r>
                        <a:rPr kumimoji="1" lang="ja-JP" altLang="en-US" sz="1200" b="1" dirty="0"/>
                        <a:t>着荷日時以外に届いたお荷物に関しましては責任を負いかねますのでご了承ください。</a:t>
                      </a:r>
                    </a:p>
                    <a:p>
                      <a:r>
                        <a:rPr kumimoji="1" lang="ja-JP" altLang="en-US" sz="1200" dirty="0"/>
                        <a:t>■送付先</a:t>
                      </a:r>
                      <a:endParaRPr kumimoji="1"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　</a:t>
                      </a:r>
                      <a:r>
                        <a:rPr kumimoji="1" lang="ja-JP" altLang="en-US" sz="1200" b="0" kern="1200" dirty="0">
                          <a:solidFill>
                            <a:schemeClr val="dk1"/>
                          </a:solidFill>
                          <a:effectLst/>
                        </a:rPr>
                        <a:t>〒</a:t>
                      </a:r>
                      <a:r>
                        <a:rPr kumimoji="1" lang="en-US" altLang="ja-JP" sz="1200" b="0" kern="1200" dirty="0">
                          <a:solidFill>
                            <a:schemeClr val="dk1"/>
                          </a:solidFill>
                          <a:effectLst/>
                        </a:rPr>
                        <a:t>650-0046 </a:t>
                      </a:r>
                      <a:r>
                        <a:rPr kumimoji="1" lang="ja-JP" altLang="en-US" sz="1200" b="0" kern="1200" dirty="0">
                          <a:solidFill>
                            <a:schemeClr val="dk1"/>
                          </a:solidFill>
                          <a:effectLst/>
                        </a:rPr>
                        <a:t>神戸市中央区港島中町</a:t>
                      </a:r>
                      <a:r>
                        <a:rPr kumimoji="1" lang="en-US" altLang="ja-JP" sz="1200" b="0" kern="1200" dirty="0">
                          <a:solidFill>
                            <a:schemeClr val="dk1"/>
                          </a:solidFill>
                          <a:effectLst/>
                        </a:rPr>
                        <a:t>6-9-1</a:t>
                      </a:r>
                    </a:p>
                    <a:p>
                      <a:r>
                        <a:rPr kumimoji="1" lang="ja-JP" altLang="en-US" sz="1200" b="0" dirty="0">
                          <a:solidFill>
                            <a:schemeClr val="tx1"/>
                          </a:solidFill>
                        </a:rPr>
                        <a:t>　神戸国際会議場　</a:t>
                      </a:r>
                      <a:r>
                        <a:rPr kumimoji="1" lang="en-US" altLang="ja-JP" sz="1200" b="0" dirty="0">
                          <a:solidFill>
                            <a:schemeClr val="tx1"/>
                          </a:solidFill>
                        </a:rPr>
                        <a:t>4F</a:t>
                      </a:r>
                      <a:r>
                        <a:rPr kumimoji="1" lang="ja-JP" altLang="en-US" sz="1200" b="0" dirty="0">
                          <a:solidFill>
                            <a:schemeClr val="tx1"/>
                          </a:solidFill>
                        </a:rPr>
                        <a:t>　</a:t>
                      </a:r>
                      <a:r>
                        <a:rPr kumimoji="1" lang="en-US" altLang="ja-JP" sz="1200" b="0" dirty="0">
                          <a:solidFill>
                            <a:schemeClr val="tx1"/>
                          </a:solidFill>
                        </a:rPr>
                        <a:t>405</a:t>
                      </a:r>
                      <a:r>
                        <a:rPr kumimoji="1" lang="ja-JP" altLang="en-US" sz="1200" b="0" dirty="0">
                          <a:solidFill>
                            <a:schemeClr val="tx1"/>
                          </a:solidFill>
                        </a:rPr>
                        <a:t>　気付　</a:t>
                      </a:r>
                      <a:endParaRPr kumimoji="1" lang="en-US" altLang="ja-JP" sz="1200" b="0" dirty="0">
                        <a:solidFill>
                          <a:schemeClr val="tx1"/>
                        </a:solidFill>
                      </a:endParaRPr>
                    </a:p>
                    <a:p>
                      <a:r>
                        <a:rPr kumimoji="1" lang="ja-JP" altLang="en-US" sz="1200" b="0" dirty="0">
                          <a:solidFill>
                            <a:schemeClr val="tx1"/>
                          </a:solidFill>
                        </a:rPr>
                        <a:t>　第</a:t>
                      </a:r>
                      <a:r>
                        <a:rPr kumimoji="1" lang="en-US" altLang="ja-JP" sz="1200" b="0" dirty="0">
                          <a:solidFill>
                            <a:schemeClr val="tx1"/>
                          </a:solidFill>
                        </a:rPr>
                        <a:t>28</a:t>
                      </a:r>
                      <a:r>
                        <a:rPr kumimoji="1" lang="ja-JP" altLang="en-US" sz="1200" b="0" dirty="0">
                          <a:solidFill>
                            <a:schemeClr val="tx1"/>
                          </a:solidFill>
                        </a:rPr>
                        <a:t>回日本腎不全看護学会学術集会・総会　</a:t>
                      </a:r>
                      <a:r>
                        <a:rPr lang="ja-JP" altLang="en-US" sz="1200" b="0" dirty="0">
                          <a:solidFill>
                            <a:schemeClr val="tx1"/>
                          </a:solidFill>
                        </a:rPr>
                        <a:t>運営本部 宛</a:t>
                      </a:r>
                      <a:r>
                        <a:rPr kumimoji="1" lang="ja-JP" altLang="en-US" sz="1200" b="0" dirty="0">
                          <a:solidFill>
                            <a:schemeClr val="tx1"/>
                          </a:solidFill>
                        </a:rPr>
                        <a:t>　</a:t>
                      </a:r>
                      <a:r>
                        <a:rPr kumimoji="1" lang="en-US" altLang="ja-JP" sz="1200" b="0" dirty="0">
                          <a:solidFill>
                            <a:schemeClr val="tx1"/>
                          </a:solidFill>
                        </a:rPr>
                        <a:t>TEL : </a:t>
                      </a:r>
                      <a:r>
                        <a:rPr kumimoji="1" lang="en-US" altLang="ja-JP" sz="1200" b="0" kern="1200" dirty="0">
                          <a:solidFill>
                            <a:schemeClr val="dk1"/>
                          </a:solidFill>
                          <a:effectLst/>
                        </a:rPr>
                        <a:t>078-302-5200</a:t>
                      </a:r>
                      <a:endParaRPr kumimoji="1" lang="en-US" altLang="ja-JP" sz="1200" b="0" dirty="0">
                        <a:solidFill>
                          <a:schemeClr val="tx1"/>
                        </a:solidFill>
                        <a:latin typeface="Meiryo UI" panose="020B0604030504040204" pitchFamily="50" charset="-128"/>
                        <a:ea typeface="Meiryo UI" panose="020B0604030504040204" pitchFamily="50" charset="-128"/>
                      </a:endParaRP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extLst>
                  <a:ext uri="{0D108BD9-81ED-4DB2-BD59-A6C34878D82A}">
                    <a16:rowId xmlns:a16="http://schemas.microsoft.com/office/drawing/2014/main" val="10006"/>
                  </a:ext>
                </a:extLst>
              </a:tr>
            </a:tbl>
          </a:graphicData>
        </a:graphic>
      </p:graphicFrame>
      <p:cxnSp>
        <p:nvCxnSpPr>
          <p:cNvPr id="3" name="直線コネクタ 2"/>
          <p:cNvCxnSpPr/>
          <p:nvPr/>
        </p:nvCxnSpPr>
        <p:spPr>
          <a:xfrm flipH="1">
            <a:off x="7164288" y="5013176"/>
            <a:ext cx="1224136" cy="1224136"/>
          </a:xfrm>
          <a:prstGeom prst="line">
            <a:avLst/>
          </a:prstGeom>
          <a:ln w="19050"/>
        </p:spPr>
        <p:style>
          <a:lnRef idx="1">
            <a:schemeClr val="dk1"/>
          </a:lnRef>
          <a:fillRef idx="0">
            <a:schemeClr val="dk1"/>
          </a:fillRef>
          <a:effectRef idx="0">
            <a:schemeClr val="dk1"/>
          </a:effectRef>
          <a:fontRef idx="minor">
            <a:schemeClr val="tx1"/>
          </a:fontRef>
        </p:style>
      </p:cxnSp>
      <p:sp>
        <p:nvSpPr>
          <p:cNvPr id="2" name="正方形/長方形 1"/>
          <p:cNvSpPr/>
          <p:nvPr/>
        </p:nvSpPr>
        <p:spPr>
          <a:xfrm>
            <a:off x="1763688" y="3248980"/>
            <a:ext cx="6984776" cy="396044"/>
          </a:xfrm>
          <a:prstGeom prst="rect">
            <a:avLst/>
          </a:prstGeom>
          <a:solidFill>
            <a:srgbClr val="C00000"/>
          </a:solidFill>
          <a:ln>
            <a:solidFill>
              <a:srgbClr val="C0000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b="1" dirty="0">
                <a:latin typeface="Meiryo UI" panose="020B0604030504040204" pitchFamily="50" charset="-128"/>
                <a:ea typeface="Meiryo UI" panose="020B0604030504040204" pitchFamily="50" charset="-128"/>
              </a:rPr>
              <a:t>送り状伝票にも必ず </a:t>
            </a:r>
            <a:r>
              <a:rPr lang="en-US" altLang="ja-JP" b="1" dirty="0">
                <a:latin typeface="Meiryo UI" panose="020B0604030504040204" pitchFamily="50" charset="-128"/>
                <a:ea typeface="Meiryo UI" panose="020B0604030504040204" pitchFamily="50" charset="-128"/>
              </a:rPr>
              <a:t>【</a:t>
            </a:r>
            <a:r>
              <a:rPr lang="ja-JP" altLang="en-US" b="1" dirty="0">
                <a:latin typeface="Meiryo UI" panose="020B0604030504040204" pitchFamily="50" charset="-128"/>
                <a:ea typeface="Meiryo UI" panose="020B0604030504040204" pitchFamily="50" charset="-128"/>
              </a:rPr>
              <a:t>学会名・日時指定</a:t>
            </a:r>
            <a:r>
              <a:rPr lang="en-US" altLang="ja-JP" b="1" dirty="0">
                <a:latin typeface="Meiryo UI" panose="020B0604030504040204" pitchFamily="50" charset="-128"/>
                <a:ea typeface="Meiryo UI" panose="020B0604030504040204" pitchFamily="50" charset="-128"/>
              </a:rPr>
              <a:t>】 </a:t>
            </a:r>
            <a:r>
              <a:rPr lang="ja-JP" altLang="en-US" b="1" dirty="0">
                <a:latin typeface="Meiryo UI" panose="020B0604030504040204" pitchFamily="50" charset="-128"/>
                <a:ea typeface="Meiryo UI" panose="020B0604030504040204" pitchFamily="50" charset="-128"/>
              </a:rPr>
              <a:t>をご記入ください。</a:t>
            </a:r>
          </a:p>
        </p:txBody>
      </p:sp>
    </p:spTree>
    <p:extLst>
      <p:ext uri="{BB962C8B-B14F-4D97-AF65-F5344CB8AC3E}">
        <p14:creationId xmlns:p14="http://schemas.microsoft.com/office/powerpoint/2010/main" val="391169341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954</TotalTime>
  <Words>172</Words>
  <Application>Microsoft Office PowerPoint</Application>
  <PresentationFormat>画面に合わせる (4:3)</PresentationFormat>
  <Paragraphs>26</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Meiryo UI</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Fujikawa</dc:creator>
  <cp:lastModifiedBy>宮崎 龍之介(JTB)</cp:lastModifiedBy>
  <cp:revision>216</cp:revision>
  <cp:lastPrinted>2020-09-10T07:09:10Z</cp:lastPrinted>
  <dcterms:created xsi:type="dcterms:W3CDTF">2012-08-13T09:35:08Z</dcterms:created>
  <dcterms:modified xsi:type="dcterms:W3CDTF">2025-11-21T07:05:53Z</dcterms:modified>
</cp:coreProperties>
</file>